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10692000" cx="7560000"/>
  <p:notesSz cx="6858000" cy="9144000"/>
  <p:embeddedFontLst>
    <p:embeddedFont>
      <p:font typeface="Roboto Black"/>
      <p:bold r:id="rId10"/>
      <p:boldItalic r:id="rId11"/>
    </p:embeddedFont>
    <p:embeddedFont>
      <p:font typeface="Roboto"/>
      <p:regular r:id="rId12"/>
      <p:bold r:id="rId13"/>
      <p:italic r:id="rId14"/>
      <p:boldItalic r:id="rId15"/>
    </p:embeddedFont>
    <p:embeddedFont>
      <p:font typeface="Lexend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92EE6F3-406C-4BEF-B38D-2734961FED7B}">
  <a:tblStyle styleId="{492EE6F3-406C-4BEF-B38D-2734961FED7B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Black-boldItalic.fntdata"/><Relationship Id="rId10" Type="http://schemas.openxmlformats.org/officeDocument/2006/relationships/font" Target="fonts/RobotoBlack-bold.fntdata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17" Type="http://schemas.openxmlformats.org/officeDocument/2006/relationships/font" Target="fonts/Lexend-bold.fntdata"/><Relationship Id="rId16" Type="http://schemas.openxmlformats.org/officeDocument/2006/relationships/font" Target="fonts/Lexend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578469db2f_0_8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g3578469db2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36ca42f522_0_0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g336ca42f5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851950"/>
            <a:ext cx="7560000" cy="194400"/>
            <a:chOff x="0" y="169325"/>
            <a:chExt cx="7560000" cy="1944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169325"/>
              <a:ext cx="1421400" cy="194400"/>
            </a:xfrm>
            <a:prstGeom prst="rect">
              <a:avLst/>
            </a:prstGeom>
            <a:solidFill>
              <a:srgbClr val="EB7E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1534650" y="169325"/>
              <a:ext cx="1421400" cy="1944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3069300" y="169325"/>
              <a:ext cx="1421400" cy="194400"/>
            </a:xfrm>
            <a:prstGeom prst="rect">
              <a:avLst/>
            </a:prstGeom>
            <a:solidFill>
              <a:srgbClr val="F7B0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4603950" y="169325"/>
              <a:ext cx="1421400" cy="194400"/>
            </a:xfrm>
            <a:prstGeom prst="rect">
              <a:avLst/>
            </a:prstGeom>
            <a:solidFill>
              <a:srgbClr val="4CA98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6138600" y="169325"/>
              <a:ext cx="1421400" cy="194400"/>
            </a:xfrm>
            <a:prstGeom prst="rect">
              <a:avLst/>
            </a:prstGeom>
            <a:solidFill>
              <a:srgbClr val="8FDA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" name="Google Shape;60;p13"/>
          <p:cNvGrpSpPr/>
          <p:nvPr/>
        </p:nvGrpSpPr>
        <p:grpSpPr>
          <a:xfrm>
            <a:off x="0" y="10553522"/>
            <a:ext cx="7560000" cy="137966"/>
            <a:chOff x="0" y="10497600"/>
            <a:chExt cx="7560000" cy="194400"/>
          </a:xfrm>
        </p:grpSpPr>
        <p:sp>
          <p:nvSpPr>
            <p:cNvPr id="61" name="Google Shape;61;p13"/>
            <p:cNvSpPr/>
            <p:nvPr/>
          </p:nvSpPr>
          <p:spPr>
            <a:xfrm>
              <a:off x="0" y="10497600"/>
              <a:ext cx="1421400" cy="194400"/>
            </a:xfrm>
            <a:prstGeom prst="rect">
              <a:avLst/>
            </a:prstGeom>
            <a:solidFill>
              <a:srgbClr val="EB7E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1534650" y="10497600"/>
              <a:ext cx="1421400" cy="1944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3069300" y="10497600"/>
              <a:ext cx="1421400" cy="194400"/>
            </a:xfrm>
            <a:prstGeom prst="rect">
              <a:avLst/>
            </a:prstGeom>
            <a:solidFill>
              <a:srgbClr val="F7B0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4603950" y="10497600"/>
              <a:ext cx="1421400" cy="194400"/>
            </a:xfrm>
            <a:prstGeom prst="rect">
              <a:avLst/>
            </a:prstGeom>
            <a:solidFill>
              <a:srgbClr val="4CA98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6138600" y="10497600"/>
              <a:ext cx="1421400" cy="194400"/>
            </a:xfrm>
            <a:prstGeom prst="rect">
              <a:avLst/>
            </a:prstGeom>
            <a:solidFill>
              <a:srgbClr val="8FDA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66" name="Google Shape;6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588" y="-145950"/>
            <a:ext cx="3395574" cy="1124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59913" y="226713"/>
            <a:ext cx="2809200" cy="3788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3"/>
          <p:cNvSpPr txBox="1"/>
          <p:nvPr/>
        </p:nvSpPr>
        <p:spPr>
          <a:xfrm>
            <a:off x="3286500" y="10237225"/>
            <a:ext cx="987000" cy="4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" sz="1200" u="none" cap="none" strike="noStrike">
                <a:solidFill>
                  <a:srgbClr val="336699"/>
                </a:solidFill>
                <a:latin typeface="Lexend"/>
                <a:ea typeface="Lexend"/>
                <a:cs typeface="Lexend"/>
                <a:sym typeface="Lexend"/>
              </a:rPr>
              <a:t>1</a:t>
            </a:r>
            <a:endParaRPr b="0" i="0" sz="1200" u="none" cap="none" strike="noStrike">
              <a:solidFill>
                <a:srgbClr val="336699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69" name="Google Shape;69;p13"/>
          <p:cNvCxnSpPr/>
          <p:nvPr/>
        </p:nvCxnSpPr>
        <p:spPr>
          <a:xfrm>
            <a:off x="2785800" y="10272550"/>
            <a:ext cx="1988400" cy="0"/>
          </a:xfrm>
          <a:prstGeom prst="straightConnector1">
            <a:avLst/>
          </a:prstGeom>
          <a:noFill/>
          <a:ln cap="flat" cmpd="sng" w="19050">
            <a:solidFill>
              <a:srgbClr val="8FDAEF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70" name="Google Shape;70;p13"/>
          <p:cNvSpPr txBox="1"/>
          <p:nvPr/>
        </p:nvSpPr>
        <p:spPr>
          <a:xfrm>
            <a:off x="2098000" y="1178650"/>
            <a:ext cx="3676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" sz="18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EXAMPLE (REFERENCE)</a:t>
            </a:r>
            <a:endParaRPr b="0" i="0" sz="1000" u="none" cap="none" strike="noStrike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6189294" y="981325"/>
            <a:ext cx="1370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s" sz="1500" u="none" cap="none" strike="noStrike">
                <a:solidFill>
                  <a:srgbClr val="8FDAEF"/>
                </a:solidFill>
                <a:latin typeface="Roboto Black"/>
                <a:ea typeface="Roboto Black"/>
                <a:cs typeface="Roboto Black"/>
                <a:sym typeface="Roboto Black"/>
              </a:rPr>
              <a:t>Curricular </a:t>
            </a:r>
            <a:endParaRPr b="0" i="0" sz="1500" u="none" cap="none" strike="noStrike">
              <a:solidFill>
                <a:srgbClr val="8FDAEF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graphicFrame>
        <p:nvGraphicFramePr>
          <p:cNvPr id="72" name="Google Shape;72;p13"/>
          <p:cNvGraphicFramePr/>
          <p:nvPr/>
        </p:nvGraphicFramePr>
        <p:xfrm>
          <a:off x="948475" y="1957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{492EE6F3-406C-4BEF-B38D-2734961FED7B}</a:tableStyleId>
              </a:tblPr>
              <a:tblGrid>
                <a:gridCol w="958350"/>
                <a:gridCol w="963700"/>
                <a:gridCol w="909325"/>
                <a:gridCol w="994350"/>
                <a:gridCol w="1000325"/>
                <a:gridCol w="933700"/>
              </a:tblGrid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A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B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C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D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E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F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G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H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I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J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K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L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M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N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O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P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Q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R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S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T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U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V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W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X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Y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Z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1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2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3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4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5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6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7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8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9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73" name="Google Shape;73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250" y="10048025"/>
            <a:ext cx="1905000" cy="4286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4" name="Google Shape;74;p13"/>
          <p:cNvGraphicFramePr/>
          <p:nvPr/>
        </p:nvGraphicFramePr>
        <p:xfrm>
          <a:off x="3310675" y="6224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{492EE6F3-406C-4BEF-B38D-2734961FED7B}</a:tableStyleId>
              </a:tblPr>
              <a:tblGrid>
                <a:gridCol w="933700"/>
              </a:tblGrid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3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5" name="Google Shape;75;p13"/>
          <p:cNvSpPr txBox="1"/>
          <p:nvPr/>
        </p:nvSpPr>
        <p:spPr>
          <a:xfrm>
            <a:off x="2510250" y="5537125"/>
            <a:ext cx="2539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 sz="1800">
                <a:solidFill>
                  <a:srgbClr val="336699"/>
                </a:solidFill>
                <a:latin typeface="Roboto"/>
                <a:ea typeface="Roboto"/>
                <a:cs typeface="Roboto"/>
                <a:sym typeface="Roboto"/>
              </a:rPr>
              <a:t>KEY FOR DECRYPTION</a:t>
            </a:r>
            <a:endParaRPr b="1" sz="1800">
              <a:solidFill>
                <a:srgbClr val="336699"/>
              </a:solidFill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778850" y="7253663"/>
            <a:ext cx="60990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ENCRYPTED CODE</a:t>
            </a:r>
            <a:endParaRPr sz="1800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1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__________________________________________EBIIL COFBKAP_____________________________________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778850" y="8625263"/>
            <a:ext cx="60990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ENCRYPTION RESULT </a:t>
            </a:r>
            <a:endParaRPr sz="1800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_______________________________________________________________________________________________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4"/>
          <p:cNvGrpSpPr/>
          <p:nvPr/>
        </p:nvGrpSpPr>
        <p:grpSpPr>
          <a:xfrm>
            <a:off x="0" y="851950"/>
            <a:ext cx="7560000" cy="194400"/>
            <a:chOff x="0" y="169325"/>
            <a:chExt cx="7560000" cy="194400"/>
          </a:xfrm>
        </p:grpSpPr>
        <p:sp>
          <p:nvSpPr>
            <p:cNvPr id="83" name="Google Shape;83;p14"/>
            <p:cNvSpPr/>
            <p:nvPr/>
          </p:nvSpPr>
          <p:spPr>
            <a:xfrm>
              <a:off x="0" y="169325"/>
              <a:ext cx="1421400" cy="194400"/>
            </a:xfrm>
            <a:prstGeom prst="rect">
              <a:avLst/>
            </a:prstGeom>
            <a:solidFill>
              <a:srgbClr val="EB7E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1534650" y="169325"/>
              <a:ext cx="1421400" cy="1944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4"/>
            <p:cNvSpPr/>
            <p:nvPr/>
          </p:nvSpPr>
          <p:spPr>
            <a:xfrm>
              <a:off x="3069300" y="169325"/>
              <a:ext cx="1421400" cy="194400"/>
            </a:xfrm>
            <a:prstGeom prst="rect">
              <a:avLst/>
            </a:prstGeom>
            <a:solidFill>
              <a:srgbClr val="F7B0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4603950" y="169325"/>
              <a:ext cx="1421400" cy="194400"/>
            </a:xfrm>
            <a:prstGeom prst="rect">
              <a:avLst/>
            </a:prstGeom>
            <a:solidFill>
              <a:srgbClr val="4CA98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6138600" y="169325"/>
              <a:ext cx="1421400" cy="194400"/>
            </a:xfrm>
            <a:prstGeom prst="rect">
              <a:avLst/>
            </a:prstGeom>
            <a:solidFill>
              <a:srgbClr val="8FDA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8" name="Google Shape;88;p14"/>
          <p:cNvGrpSpPr/>
          <p:nvPr/>
        </p:nvGrpSpPr>
        <p:grpSpPr>
          <a:xfrm>
            <a:off x="0" y="10553505"/>
            <a:ext cx="7560000" cy="137966"/>
            <a:chOff x="0" y="10497600"/>
            <a:chExt cx="7560000" cy="194400"/>
          </a:xfrm>
        </p:grpSpPr>
        <p:sp>
          <p:nvSpPr>
            <p:cNvPr id="89" name="Google Shape;89;p14"/>
            <p:cNvSpPr/>
            <p:nvPr/>
          </p:nvSpPr>
          <p:spPr>
            <a:xfrm>
              <a:off x="0" y="10497600"/>
              <a:ext cx="1421400" cy="194400"/>
            </a:xfrm>
            <a:prstGeom prst="rect">
              <a:avLst/>
            </a:prstGeom>
            <a:solidFill>
              <a:srgbClr val="EB7EA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4"/>
            <p:cNvSpPr/>
            <p:nvPr/>
          </p:nvSpPr>
          <p:spPr>
            <a:xfrm>
              <a:off x="1534650" y="10497600"/>
              <a:ext cx="1421400" cy="1944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4"/>
            <p:cNvSpPr/>
            <p:nvPr/>
          </p:nvSpPr>
          <p:spPr>
            <a:xfrm>
              <a:off x="3069300" y="10497600"/>
              <a:ext cx="1421400" cy="194400"/>
            </a:xfrm>
            <a:prstGeom prst="rect">
              <a:avLst/>
            </a:prstGeom>
            <a:solidFill>
              <a:srgbClr val="F7B02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4"/>
            <p:cNvSpPr/>
            <p:nvPr/>
          </p:nvSpPr>
          <p:spPr>
            <a:xfrm>
              <a:off x="4603950" y="10497600"/>
              <a:ext cx="1421400" cy="194400"/>
            </a:xfrm>
            <a:prstGeom prst="rect">
              <a:avLst/>
            </a:prstGeom>
            <a:solidFill>
              <a:srgbClr val="4CA98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4"/>
            <p:cNvSpPr/>
            <p:nvPr/>
          </p:nvSpPr>
          <p:spPr>
            <a:xfrm>
              <a:off x="6138600" y="10497600"/>
              <a:ext cx="1421400" cy="194400"/>
            </a:xfrm>
            <a:prstGeom prst="rect">
              <a:avLst/>
            </a:prstGeom>
            <a:solidFill>
              <a:srgbClr val="8FDA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94" name="Google Shape;9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588" y="-145950"/>
            <a:ext cx="3395574" cy="1124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59913" y="226713"/>
            <a:ext cx="2809200" cy="3788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>
            <a:off x="3286500" y="10237225"/>
            <a:ext cx="987000" cy="4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" sz="1200">
                <a:solidFill>
                  <a:srgbClr val="336699"/>
                </a:solidFill>
                <a:latin typeface="Lexend"/>
                <a:ea typeface="Lexend"/>
                <a:cs typeface="Lexend"/>
                <a:sym typeface="Lexend"/>
              </a:rPr>
              <a:t>2</a:t>
            </a:r>
            <a:endParaRPr b="0" i="0" sz="1200" u="none" cap="none" strike="noStrike">
              <a:solidFill>
                <a:srgbClr val="336699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97" name="Google Shape;97;p14"/>
          <p:cNvCxnSpPr/>
          <p:nvPr/>
        </p:nvCxnSpPr>
        <p:spPr>
          <a:xfrm>
            <a:off x="2785800" y="10272550"/>
            <a:ext cx="1988400" cy="0"/>
          </a:xfrm>
          <a:prstGeom prst="straightConnector1">
            <a:avLst/>
          </a:prstGeom>
          <a:noFill/>
          <a:ln cap="flat" cmpd="sng" w="19050">
            <a:solidFill>
              <a:srgbClr val="8FDAEF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98" name="Google Shape;98;p14"/>
          <p:cNvSpPr txBox="1"/>
          <p:nvPr/>
        </p:nvSpPr>
        <p:spPr>
          <a:xfrm>
            <a:off x="2970763" y="1241225"/>
            <a:ext cx="2995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" sz="18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BINARY CODE</a:t>
            </a:r>
            <a:endParaRPr b="0" i="0" sz="1000" u="none" cap="none" strike="noStrike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6189294" y="981325"/>
            <a:ext cx="1370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s" sz="1500" u="none" cap="none" strike="noStrike">
                <a:solidFill>
                  <a:srgbClr val="8FDAEF"/>
                </a:solidFill>
                <a:latin typeface="Roboto Black"/>
                <a:ea typeface="Roboto Black"/>
                <a:cs typeface="Roboto Black"/>
                <a:sym typeface="Roboto Black"/>
              </a:rPr>
              <a:t>Curricular </a:t>
            </a:r>
            <a:endParaRPr b="0" i="0" sz="1500" u="none" cap="none" strike="noStrike">
              <a:solidFill>
                <a:srgbClr val="8FDAEF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graphicFrame>
        <p:nvGraphicFramePr>
          <p:cNvPr id="100" name="Google Shape;100;p14"/>
          <p:cNvGraphicFramePr/>
          <p:nvPr/>
        </p:nvGraphicFramePr>
        <p:xfrm>
          <a:off x="948475" y="1957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{492EE6F3-406C-4BEF-B38D-2734961FED7B}</a:tableStyleId>
              </a:tblPr>
              <a:tblGrid>
                <a:gridCol w="517175"/>
                <a:gridCol w="934300"/>
                <a:gridCol w="570825"/>
                <a:gridCol w="866750"/>
                <a:gridCol w="617675"/>
                <a:gridCol w="842825"/>
                <a:gridCol w="578875"/>
                <a:gridCol w="831325"/>
              </a:tblGrid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A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01000001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H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01001000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O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01001111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V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01010110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B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01000010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I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01001001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P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01010000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W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01010111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C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01000011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J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01001010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Q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01010001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X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01011000</a:t>
                      </a:r>
                      <a:endParaRPr sz="11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D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01000100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K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01001011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R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01010010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Y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01011001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E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01000101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L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01001100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S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01010011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Z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01011010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F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01000110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M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01001101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T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01010100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G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01000111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N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01001110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U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01010101</a:t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01" name="Google Shape;101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250" y="10048025"/>
            <a:ext cx="1905000" cy="42862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4"/>
          <p:cNvSpPr txBox="1"/>
          <p:nvPr/>
        </p:nvSpPr>
        <p:spPr>
          <a:xfrm>
            <a:off x="778850" y="7253663"/>
            <a:ext cx="60990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ENCRYPTED CODE</a:t>
            </a:r>
            <a:endParaRPr sz="1800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______________________________________</a:t>
            </a:r>
            <a:r>
              <a:rPr lang="es" sz="11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01001000   01001001</a:t>
            </a:r>
            <a:r>
              <a:rPr lang="es" sz="11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___________________________________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3" name="Google Shape;103;p14"/>
          <p:cNvSpPr txBox="1"/>
          <p:nvPr/>
        </p:nvSpPr>
        <p:spPr>
          <a:xfrm>
            <a:off x="778850" y="8625263"/>
            <a:ext cx="60990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ENCRYPTION RESULT </a:t>
            </a:r>
            <a:endParaRPr sz="1800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_______________________________________HI______________________________________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/>
          <p:nvPr/>
        </p:nvSpPr>
        <p:spPr>
          <a:xfrm>
            <a:off x="617400" y="0"/>
            <a:ext cx="6325200" cy="11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" sz="18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ALPHABET TO CUT AND REARRANGE LETTERS</a:t>
            </a:r>
            <a:endParaRPr sz="1800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ctr"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" sz="18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(</a:t>
            </a:r>
            <a:r>
              <a:rPr lang="es" sz="1800">
                <a:solidFill>
                  <a:srgbClr val="336699"/>
                </a:solidFill>
                <a:latin typeface="Roboto Black"/>
                <a:ea typeface="Roboto Black"/>
                <a:cs typeface="Roboto Black"/>
                <a:sym typeface="Roboto Black"/>
              </a:rPr>
              <a:t>CAESAR CIPHER)</a:t>
            </a:r>
            <a:endParaRPr sz="1800">
              <a:solidFill>
                <a:srgbClr val="336699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graphicFrame>
        <p:nvGraphicFramePr>
          <p:cNvPr id="109" name="Google Shape;109;p15"/>
          <p:cNvGraphicFramePr/>
          <p:nvPr/>
        </p:nvGraphicFramePr>
        <p:xfrm>
          <a:off x="60675" y="14635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{492EE6F3-406C-4BEF-B38D-2734961FED7B}</a:tableStyleId>
              </a:tblPr>
              <a:tblGrid>
                <a:gridCol w="1237700"/>
                <a:gridCol w="1244600"/>
                <a:gridCol w="1174400"/>
                <a:gridCol w="1284200"/>
                <a:gridCol w="1291900"/>
                <a:gridCol w="1205850"/>
              </a:tblGrid>
              <a:tr h="1294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A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B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C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D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E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F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94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G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H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I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J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K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L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94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M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N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O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P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Q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R</a:t>
                      </a:r>
                      <a:endParaRPr sz="3200" u="none" cap="none" strike="noStrike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94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S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T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U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V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W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X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94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Y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Z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1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2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3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4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94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5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6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7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8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9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3200">
                          <a:solidFill>
                            <a:srgbClr val="336699"/>
                          </a:solidFill>
                          <a:latin typeface="Roboto Black"/>
                          <a:ea typeface="Roboto Black"/>
                          <a:cs typeface="Roboto Black"/>
                          <a:sym typeface="Roboto Black"/>
                        </a:rPr>
                        <a:t>0</a:t>
                      </a:r>
                      <a:endParaRPr sz="3200">
                        <a:solidFill>
                          <a:srgbClr val="336699"/>
                        </a:solidFill>
                        <a:latin typeface="Roboto Black"/>
                        <a:ea typeface="Roboto Black"/>
                        <a:cs typeface="Roboto Black"/>
                        <a:sym typeface="Roboto Black"/>
                      </a:endParaRPr>
                    </a:p>
                  </a:txBody>
                  <a:tcPr marT="88900" marB="88900" marR="88900" marL="88900" anchor="ctr">
                    <a:lnL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8FDA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